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6" r:id="rId4"/>
    <p:sldId id="267" r:id="rId5"/>
    <p:sldId id="277" r:id="rId6"/>
    <p:sldId id="270" r:id="rId7"/>
    <p:sldId id="271" r:id="rId8"/>
    <p:sldId id="274" r:id="rId9"/>
    <p:sldId id="273" r:id="rId10"/>
    <p:sldId id="272" r:id="rId11"/>
    <p:sldId id="269" r:id="rId12"/>
    <p:sldId id="275" r:id="rId13"/>
    <p:sldId id="276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0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48ddf1c3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48ddf1c3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50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281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21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82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502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90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77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362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19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432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23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-2hLdOonvK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947C3B-A2E9-4FCE-A4BB-5CF0F4C8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494" y="365825"/>
            <a:ext cx="4340506" cy="5143500"/>
          </a:xfrm>
          <a:prstGeom prst="rect">
            <a:avLst/>
          </a:prstGeom>
        </p:spPr>
      </p:pic>
      <p:sp>
        <p:nvSpPr>
          <p:cNvPr id="8" name="Google Shape;57;p13">
            <a:extLst>
              <a:ext uri="{FF2B5EF4-FFF2-40B4-BE49-F238E27FC236}">
                <a16:creationId xmlns:a16="http://schemas.microsoft.com/office/drawing/2014/main" id="{EC37B458-330A-48B0-AFB8-BE689C077A9B}"/>
              </a:ext>
            </a:extLst>
          </p:cNvPr>
          <p:cNvSpPr txBox="1"/>
          <p:nvPr/>
        </p:nvSpPr>
        <p:spPr>
          <a:xfrm>
            <a:off x="-111557" y="609665"/>
            <a:ext cx="6177076" cy="217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Roboto"/>
                <a:ea typeface="Roboto"/>
                <a:cs typeface="Roboto"/>
                <a:sym typeface="Roboto"/>
              </a:rPr>
              <a:t>StyleGAN3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Alias-Free Generative Adversarial Networks</a:t>
            </a:r>
            <a:endParaRPr sz="3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2;p18">
            <a:extLst>
              <a:ext uri="{FF2B5EF4-FFF2-40B4-BE49-F238E27FC236}">
                <a16:creationId xmlns:a16="http://schemas.microsoft.com/office/drawing/2014/main" id="{DD7DF46A-67F9-4ACE-A2EB-B66660FB679B}"/>
              </a:ext>
            </a:extLst>
          </p:cNvPr>
          <p:cNvSpPr txBox="1"/>
          <p:nvPr/>
        </p:nvSpPr>
        <p:spPr>
          <a:xfrm>
            <a:off x="363403" y="4005412"/>
            <a:ext cx="5227157" cy="84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Подготовила Курченко Лилия, </a:t>
            </a:r>
            <a:r>
              <a:rPr lang="ru-RU" sz="2000" dirty="0">
                <a:latin typeface="Roboto"/>
                <a:ea typeface="Roboto"/>
                <a:cs typeface="Roboto"/>
                <a:sym typeface="Roboto"/>
              </a:rPr>
              <a:t>БПМИ</a:t>
            </a:r>
            <a:r>
              <a:rPr lang="en-US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191</a:t>
            </a:r>
            <a:endParaRPr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EA7337-50BE-43E9-8271-E480367E3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13" y="830949"/>
            <a:ext cx="7944437" cy="395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37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Сравнение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260CFC-EB09-4203-A08E-79352848A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02" y="1896535"/>
            <a:ext cx="8586823" cy="24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50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Сравнение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video_0_ffhq_cinemagraphs">
            <a:hlinkClick r:id="" action="ppaction://media"/>
            <a:extLst>
              <a:ext uri="{FF2B5EF4-FFF2-40B4-BE49-F238E27FC236}">
                <a16:creationId xmlns:a16="http://schemas.microsoft.com/office/drawing/2014/main" id="{CB669758-FC5D-4935-A96D-417217FB5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7933" y="928826"/>
            <a:ext cx="6909900" cy="37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Сравнение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video_3_afhq_interpolations">
            <a:hlinkClick r:id="" action="ppaction://media"/>
            <a:extLst>
              <a:ext uri="{FF2B5EF4-FFF2-40B4-BE49-F238E27FC236}">
                <a16:creationId xmlns:a16="http://schemas.microsoft.com/office/drawing/2014/main" id="{B76FD752-D3E7-41ED-9EEE-35AA60283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2837" y="1045608"/>
            <a:ext cx="6909899" cy="34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3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StyleGAN2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1071364"/>
            <a:ext cx="7940792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Roboto"/>
                <a:ea typeface="Roboto"/>
                <a:cs typeface="Roboto"/>
                <a:sym typeface="Roboto"/>
              </a:rPr>
              <a:t>У</a:t>
            </a:r>
            <a:r>
              <a:rPr lang="ru" sz="2800" dirty="0">
                <a:latin typeface="Roboto"/>
                <a:ea typeface="Roboto"/>
                <a:cs typeface="Roboto"/>
                <a:sym typeface="Roboto"/>
              </a:rPr>
              <a:t>ниверсален – работает с любыми подходящими данными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Roboto"/>
                <a:ea typeface="Roboto"/>
                <a:cs typeface="Roboto"/>
                <a:sym typeface="Roboto"/>
              </a:rPr>
              <a:t>Г</a:t>
            </a:r>
            <a:r>
              <a:rPr lang="ru" sz="2800" dirty="0">
                <a:latin typeface="Roboto"/>
                <a:ea typeface="Roboto"/>
                <a:cs typeface="Roboto"/>
                <a:sym typeface="Roboto"/>
              </a:rPr>
              <a:t>иперреалистичное качество и высокое разрешение (1024*1024)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800" dirty="0"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" sz="2800" dirty="0">
                <a:latin typeface="Roboto"/>
                <a:ea typeface="Roboto"/>
                <a:cs typeface="Roboto"/>
                <a:sym typeface="Roboto"/>
              </a:rPr>
              <a:t>е подходит для видео или анимации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Проблемы </a:t>
            </a: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StyleGAN2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812812" y="1357550"/>
            <a:ext cx="6815655" cy="168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20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Изображения на самом деле генерируются неиерархически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" sz="20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Прилипание текстуры (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детали привязываются к их координатам в пикселях, унаследованным от обучения)</a:t>
            </a:r>
            <a:endParaRPr sz="20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9B53180A-033C-4F32-B1DF-ACB4311D9E29}"/>
              </a:ext>
            </a:extLst>
          </p:cNvPr>
          <p:cNvSpPr txBox="1"/>
          <p:nvPr/>
        </p:nvSpPr>
        <p:spPr>
          <a:xfrm>
            <a:off x="1080771" y="3932761"/>
            <a:ext cx="458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https://youtu.be/-2hLdOonvK0</a:t>
            </a:r>
          </a:p>
        </p:txBody>
      </p:sp>
    </p:spTree>
    <p:extLst>
      <p:ext uri="{BB962C8B-B14F-4D97-AF65-F5344CB8AC3E}">
        <p14:creationId xmlns:p14="http://schemas.microsoft.com/office/powerpoint/2010/main" val="126706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предлагает </a:t>
            </a: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StyleGAN3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Изменение обработки сигналов</a:t>
            </a:r>
            <a:endParaRPr lang="en-US" sz="20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переход к интерпретации всех сигналов в нейронной сети как непрерывных процессов</a:t>
            </a:r>
            <a:endParaRPr lang="en-US" sz="2000" b="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генератор становится </a:t>
            </a:r>
            <a:r>
              <a:rPr lang="ru-RU" sz="2000" b="0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эквивариантным</a:t>
            </a:r>
            <a:r>
              <a:rPr lang="ru-RU" sz="20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сдвигу и вращению</a:t>
            </a:r>
            <a:endParaRPr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94802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6B15F0-78FC-4E73-9918-7A328C240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09" y="830949"/>
            <a:ext cx="4910541" cy="432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B96A9-788B-435C-A37E-E24380858AE0}"/>
              </a:ext>
            </a:extLst>
          </p:cNvPr>
          <p:cNvSpPr txBox="1"/>
          <p:nvPr/>
        </p:nvSpPr>
        <p:spPr>
          <a:xfrm>
            <a:off x="649816" y="1268512"/>
            <a:ext cx="458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https://youtu.be/Lu40bcm4YtY</a:t>
            </a:r>
          </a:p>
        </p:txBody>
      </p:sp>
    </p:spTree>
    <p:extLst>
      <p:ext uri="{BB962C8B-B14F-4D97-AF65-F5344CB8AC3E}">
        <p14:creationId xmlns:p14="http://schemas.microsoft.com/office/powerpoint/2010/main" val="3706224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200" dirty="0"/>
              <a:t>FFHQ и FFHQ -U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F382AB-4431-4369-B379-13F9FA28B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13" y="823476"/>
            <a:ext cx="6004547" cy="42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81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 для </a:t>
            </a:r>
            <a:r>
              <a:rPr lang="ru-RU" sz="3200" dirty="0"/>
              <a:t>FFHQ-U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C1D715-57CA-44B5-9DC1-D94D1A01F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291"/>
          <a:stretch/>
        </p:blipFill>
        <p:spPr>
          <a:xfrm>
            <a:off x="774700" y="967889"/>
            <a:ext cx="4362450" cy="2181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1989D4-F46C-4C66-9985-25B9038778BB}"/>
              </a:ext>
            </a:extLst>
          </p:cNvPr>
          <p:cNvSpPr txBox="1"/>
          <p:nvPr/>
        </p:nvSpPr>
        <p:spPr>
          <a:xfrm>
            <a:off x="774700" y="3240895"/>
            <a:ext cx="6604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Обучающие конфигурации.</a:t>
            </a:r>
          </a:p>
          <a:p>
            <a:r>
              <a:rPr lang="ru-RU" dirty="0"/>
              <a:t>FID</a:t>
            </a:r>
            <a:r>
              <a:rPr lang="en-US" dirty="0"/>
              <a:t> </a:t>
            </a:r>
            <a:r>
              <a:rPr lang="ru-RU" dirty="0"/>
              <a:t>вычисляется между 50 тыс. сгенерированных изображений и всеми обучающими изображениями; чем меньше, тем лучше. </a:t>
            </a:r>
            <a:endParaRPr lang="en-US" dirty="0"/>
          </a:p>
          <a:p>
            <a:r>
              <a:rPr lang="ru-RU" dirty="0"/>
              <a:t>EQ-T и</a:t>
            </a:r>
            <a:r>
              <a:rPr lang="en-US" dirty="0"/>
              <a:t> </a:t>
            </a:r>
            <a:r>
              <a:rPr lang="ru-RU" dirty="0"/>
              <a:t>EQR - это наши показатели </a:t>
            </a:r>
            <a:r>
              <a:rPr lang="ru-RU" dirty="0" err="1"/>
              <a:t>эквивариантности</a:t>
            </a:r>
            <a:r>
              <a:rPr lang="ru-RU" dirty="0"/>
              <a:t> в дБ; чем выше, тем лучше.</a:t>
            </a:r>
          </a:p>
        </p:txBody>
      </p:sp>
    </p:spTree>
    <p:extLst>
      <p:ext uri="{BB962C8B-B14F-4D97-AF65-F5344CB8AC3E}">
        <p14:creationId xmlns:p14="http://schemas.microsoft.com/office/powerpoint/2010/main" val="287647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49"/>
            <a:ext cx="7015394" cy="4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D822FC-482C-4B8F-B2B1-012033ACB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64" y="923324"/>
            <a:ext cx="7262870" cy="376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551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150</Words>
  <Application>Microsoft Office PowerPoint</Application>
  <PresentationFormat>Экран (16:9)</PresentationFormat>
  <Paragraphs>28</Paragraphs>
  <Slides>13</Slides>
  <Notes>13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Roboto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Лилия Курченко</cp:lastModifiedBy>
  <cp:revision>3</cp:revision>
  <dcterms:modified xsi:type="dcterms:W3CDTF">2022-03-22T15:06:55Z</dcterms:modified>
</cp:coreProperties>
</file>